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522" r:id="rId5"/>
    <p:sldId id="558" r:id="rId6"/>
    <p:sldId id="529" r:id="rId7"/>
    <p:sldId id="560" r:id="rId8"/>
    <p:sldId id="519" r:id="rId9"/>
    <p:sldId id="563" r:id="rId10"/>
    <p:sldId id="559" r:id="rId11"/>
    <p:sldId id="561" r:id="rId12"/>
    <p:sldId id="564" r:id="rId13"/>
    <p:sldId id="530" r:id="rId14"/>
    <p:sldId id="532" r:id="rId15"/>
    <p:sldId id="535" r:id="rId16"/>
    <p:sldId id="536" r:id="rId17"/>
    <p:sldId id="538" r:id="rId18"/>
    <p:sldId id="540" r:id="rId19"/>
    <p:sldId id="537" r:id="rId20"/>
    <p:sldId id="566" r:id="rId21"/>
    <p:sldId id="542" r:id="rId22"/>
    <p:sldId id="543" r:id="rId23"/>
    <p:sldId id="565" r:id="rId24"/>
    <p:sldId id="544" r:id="rId25"/>
    <p:sldId id="545" r:id="rId26"/>
    <p:sldId id="546" r:id="rId27"/>
    <p:sldId id="547" r:id="rId28"/>
    <p:sldId id="548" r:id="rId29"/>
    <p:sldId id="549" r:id="rId30"/>
    <p:sldId id="550" r:id="rId31"/>
    <p:sldId id="551" r:id="rId32"/>
    <p:sldId id="552" r:id="rId33"/>
    <p:sldId id="305" r:id="rId34"/>
    <p:sldId id="556" r:id="rId35"/>
    <p:sldId id="555" r:id="rId36"/>
    <p:sldId id="298" r:id="rId37"/>
    <p:sldId id="55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41645BEF-2914-15C6-8FBB-879B22C33BCE}" name="Brown, Essence" initials="EB" userId="S::Essence.Brown@illinois.gov::1ecea6da-3f7f-46e5-86b1-c475b94c4e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E8"/>
    <a:srgbClr val="476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81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2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9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04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10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80E25-5B54-D145-7750-3EB94A8D6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810BE-9C1E-B1BF-A1FB-504CC90E0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31A14-DEFF-7E56-7B90-F4D13C116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FCFDE-FA5F-C05E-7A4B-67817A777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4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5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77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1D47-0885-9BA6-C280-52811D0F1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A413C-D6C2-ED59-8FCE-4B733D2F3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442F3A-4612-BB3C-752D-807F5E98E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ADB07-CD96-9A43-A2F0-2D090566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u="sng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0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45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4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03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9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4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8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52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5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59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6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4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6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0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3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3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E5D2-6256-A179-E534-75949D82F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9A9A6-E9C1-B17B-C951-A12E86E3C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84676-EFED-3010-8DF9-088E37836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A81A1-3E3E-CA5F-7494-5151C80ED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4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8E49A-5956-E6B7-1AE6-DBFB16DC5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FE2BF-6805-179E-A037-C7E44143B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7E9C8-A64A-BD95-D131-882C43141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E3B20-E210-FB1F-A403-E69B016EA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anchor="ctr"/>
          <a:lstStyle>
            <a:lvl1pPr algn="ctr">
              <a:defRPr sz="54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6722F2-1968-8B82-9382-187D808D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59468" y="2674190"/>
            <a:ext cx="10494331" cy="3605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25779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227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47" y="2365057"/>
            <a:ext cx="4377400" cy="2160644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3EFFF7-FFC6-16DF-B4AB-DD5A1A1DA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7896" y="0"/>
            <a:ext cx="3344379" cy="6858000"/>
          </a:xfrm>
          <a:custGeom>
            <a:avLst/>
            <a:gdLst>
              <a:gd name="connsiteX0" fmla="*/ 0 w 3344379"/>
              <a:gd name="connsiteY0" fmla="*/ 0 h 6858000"/>
              <a:gd name="connsiteX1" fmla="*/ 3344379 w 3344379"/>
              <a:gd name="connsiteY1" fmla="*/ 0 h 6858000"/>
              <a:gd name="connsiteX2" fmla="*/ 3344379 w 3344379"/>
              <a:gd name="connsiteY2" fmla="*/ 6858000 h 6858000"/>
              <a:gd name="connsiteX3" fmla="*/ 0 w 33443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79" h="6858000">
                <a:moveTo>
                  <a:pt x="0" y="0"/>
                </a:moveTo>
                <a:lnTo>
                  <a:pt x="3344379" y="0"/>
                </a:lnTo>
                <a:lnTo>
                  <a:pt x="33443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Blank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6E802E-B214-0AE3-69C8-CBCA885C7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5900" y="2071688"/>
            <a:ext cx="3773488" cy="27320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lIns="914400" tIns="182880" rIns="914400" anchor="ctr"/>
          <a:lstStyle>
            <a:lvl1pPr algn="ctr">
              <a:defRPr sz="5400" b="1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71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727" y="2060294"/>
            <a:ext cx="4359795" cy="214131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9009"/>
            <a:ext cx="5521124" cy="6878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878" y="4550199"/>
            <a:ext cx="4359795" cy="17901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1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sz="12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3" r:id="rId3"/>
    <p:sldLayoutId id="2147483669" r:id="rId4"/>
    <p:sldLayoutId id="2147483651" r:id="rId5"/>
    <p:sldLayoutId id="2147483671" r:id="rId6"/>
    <p:sldLayoutId id="2147483652" r:id="rId7"/>
    <p:sldLayoutId id="2147483653" r:id="rId8"/>
    <p:sldLayoutId id="2147483650" r:id="rId9"/>
    <p:sldLayoutId id="2147483664" r:id="rId10"/>
    <p:sldLayoutId id="2147483659" r:id="rId11"/>
    <p:sldLayoutId id="2147483662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cb.state.il.u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cb.illinois.gov/Cases/GetCaseDetailsById?caseId=17585" TargetMode="External"/><Relationship Id="rId2" Type="http://schemas.openxmlformats.org/officeDocument/2006/relationships/hyperlink" Target="https://pcb.illinois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hyperlink" Target="mailto:Marie.Tipsord@illinois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25266-E8BF-5AF9-A58E-F27BA46B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265176"/>
            <a:ext cx="10715625" cy="5998464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Brush up on paint waste </a:t>
            </a:r>
            <a:br>
              <a:rPr lang="en-US"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the new universal paint waste rule</a:t>
            </a:r>
            <a:br>
              <a:rPr lang="en-US" sz="40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r25-22</a:t>
            </a:r>
            <a:b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Illinois Pollution Control Board Members </a:t>
            </a:r>
            <a:b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Michelle Gibson and Angela tin</a:t>
            </a:r>
          </a:p>
        </p:txBody>
      </p:sp>
    </p:spTree>
    <p:extLst>
      <p:ext uri="{BB962C8B-B14F-4D97-AF65-F5344CB8AC3E}">
        <p14:creationId xmlns:p14="http://schemas.microsoft.com/office/powerpoint/2010/main" val="200525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ABFA7-CED8-6A8F-01FF-767B45BC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68E70-DF65-0709-F99B-636D7B61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" y="0"/>
            <a:ext cx="466953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F11083F-A4F9-1570-758A-AFBC7C50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 lIns="91440" tIns="45720" rIns="91440" bIns="45720" anchor="ctr"/>
          <a:lstStyle/>
          <a:p>
            <a:r>
              <a:rPr lang="en-US" sz="2800">
                <a:latin typeface="Calibri"/>
                <a:ea typeface="Calibri"/>
                <a:cs typeface="Calibri"/>
              </a:rPr>
              <a:t>What is covered under r25-22</a:t>
            </a:r>
            <a:r>
              <a:rPr lang="en-US" sz="2800" noProof="0">
                <a:latin typeface="Calibri"/>
                <a:ea typeface="Calibri"/>
                <a:cs typeface="Calibri"/>
              </a:rPr>
              <a:t>?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D98F6EEE-F142-D85E-AB7D-8DE0E487F8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08159" y="1186688"/>
            <a:ext cx="5716587" cy="5673758"/>
          </a:xfrm>
        </p:spPr>
        <p:txBody>
          <a:bodyPr lIns="91440" tIns="45720" rIns="91440" bIns="45720" anchor="ctr"/>
          <a:lstStyle/>
          <a:p>
            <a:pPr marL="0" indent="-635" algn="just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</a:rPr>
              <a:t>Applies to anyone managing paint, paint-related waste, including architectural paint: </a:t>
            </a:r>
            <a:endParaRPr lang="en-US" b="1"/>
          </a:p>
          <a:p>
            <a:pPr marL="447675" lvl="1" indent="0" algn="just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000">
              <a:latin typeface="Calibri"/>
              <a:ea typeface="Calibri"/>
              <a:cs typeface="Calibri"/>
            </a:endParaRP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 b="1">
                <a:latin typeface="Calibri"/>
                <a:ea typeface="Calibri"/>
                <a:cs typeface="Calibri"/>
              </a:rPr>
              <a:t>Residential</a:t>
            </a:r>
            <a:r>
              <a:rPr lang="en-US" sz="2000">
                <a:latin typeface="Calibri"/>
                <a:ea typeface="Calibri"/>
                <a:cs typeface="Calibri"/>
              </a:rPr>
              <a:t>: homeowners &amp; DIY projects </a:t>
            </a: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 b="1">
                <a:latin typeface="Calibri"/>
                <a:ea typeface="Calibri"/>
                <a:cs typeface="Calibri"/>
              </a:rPr>
              <a:t>Commercial</a:t>
            </a:r>
            <a:r>
              <a:rPr lang="en-US" sz="2000">
                <a:latin typeface="Calibri"/>
                <a:ea typeface="Calibri"/>
                <a:cs typeface="Calibri"/>
              </a:rPr>
              <a:t>: contractors &amp; small businesses </a:t>
            </a: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 b="1">
                <a:latin typeface="Calibri"/>
                <a:ea typeface="Calibri"/>
                <a:cs typeface="Calibri"/>
              </a:rPr>
              <a:t>Industrial</a:t>
            </a:r>
            <a:r>
              <a:rPr lang="en-US" sz="2000">
                <a:latin typeface="Calibri"/>
                <a:ea typeface="Calibri"/>
                <a:cs typeface="Calibri"/>
              </a:rPr>
              <a:t>: larger-scale users </a:t>
            </a:r>
            <a:endParaRPr lang="en-US">
              <a:latin typeface="Tenorite "/>
              <a:ea typeface="Calibri"/>
              <a:cs typeface="Calibri"/>
            </a:endParaRP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000" b="1">
              <a:latin typeface="Calibri"/>
              <a:ea typeface="Calibri"/>
              <a:cs typeface="Calibri"/>
            </a:endParaRP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</a:rPr>
              <a:t>Architectural paint</a:t>
            </a:r>
            <a:r>
              <a:rPr lang="en-US" sz="2000">
                <a:latin typeface="Calibri"/>
                <a:ea typeface="Calibri"/>
                <a:cs typeface="Calibri"/>
              </a:rPr>
              <a:t>:</a:t>
            </a:r>
            <a:r>
              <a:rPr lang="en-US" sz="2000" b="1">
                <a:latin typeface="Calibri"/>
                <a:ea typeface="Calibri"/>
                <a:cs typeface="Calibri"/>
              </a:rPr>
              <a:t> </a:t>
            </a:r>
            <a:r>
              <a:rPr lang="en-US" sz="2000">
                <a:latin typeface="Calibri"/>
                <a:ea typeface="Calibri"/>
                <a:cs typeface="Calibri"/>
              </a:rPr>
              <a:t>paints, primers, stains, and sealers, used on building, sold in containers of 5 gallons or less.</a:t>
            </a:r>
            <a:endParaRPr lang="en-US"/>
          </a:p>
          <a:p>
            <a:pPr marL="447675" lvl="1" indent="0" algn="just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000">
              <a:latin typeface="Calibri"/>
              <a:ea typeface="Calibri"/>
              <a:cs typeface="Calibri"/>
            </a:endParaRPr>
          </a:p>
          <a:p>
            <a:pPr marL="0" indent="0" algn="just" defTabSz="457200"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Waste is regulated</a:t>
            </a:r>
            <a:r>
              <a:rPr lang="en-US" sz="2000">
                <a:latin typeface="Calibri"/>
                <a:ea typeface="+mn-lt"/>
                <a:cs typeface="+mn-lt"/>
              </a:rPr>
              <a:t>: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algn="just" defTabSz="457200"/>
            <a:r>
              <a:rPr lang="en-US" sz="2000">
                <a:latin typeface="Calibri"/>
                <a:ea typeface="+mn-lt"/>
                <a:cs typeface="+mn-lt"/>
              </a:rPr>
              <a:t>When discarded or set aside for disposal 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 algn="just" defTabSz="457200">
              <a:buNone/>
            </a:pPr>
            <a:endParaRPr lang="en-US" sz="1000">
              <a:latin typeface="Calibri"/>
              <a:ea typeface="+mn-lt"/>
              <a:cs typeface="+mn-lt"/>
            </a:endParaRPr>
          </a:p>
          <a:p>
            <a:pPr marL="0" indent="0" algn="just" defTabSz="457200"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Purpose</a:t>
            </a:r>
            <a:r>
              <a:rPr lang="en-US" sz="2000">
                <a:latin typeface="Calibri"/>
                <a:ea typeface="+mn-lt"/>
                <a:cs typeface="+mn-lt"/>
              </a:rPr>
              <a:t>: Ensures leftover paint is collected, transported, and managed safely and consistently</a:t>
            </a:r>
            <a:endParaRPr lang="en-US">
              <a:latin typeface="Calibri"/>
              <a:ea typeface="Calibri"/>
              <a:cs typeface="Calibri"/>
            </a:endParaRPr>
          </a:p>
          <a:p>
            <a:pPr marL="447675" lvl="1" indent="0" algn="just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447675" lvl="1" indent="0" algn="just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>
              <a:latin typeface="Tenorite "/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D3561-DA08-45BD-BD18-F61F0442F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5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8283-E443-02F1-C477-5F7982DF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A535-E7B6-473D-9BFD-F874B217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5" y="0"/>
            <a:ext cx="466953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BFCFA7AF-4BAA-E7D7-6661-21620991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Not covered</a:t>
            </a:r>
            <a: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9A0B4-1AFA-C4A8-4A01-B3B7400E2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922D9-1432-2E9B-83F2-86B934AB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295" r="78545" b="-324"/>
          <a:stretch>
            <a:fillRect/>
          </a:stretch>
        </p:blipFill>
        <p:spPr>
          <a:xfrm>
            <a:off x="11402911" y="96059"/>
            <a:ext cx="432222" cy="2185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B05C1-FA99-0420-CB1C-07DF60B5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889" b="-1618"/>
          <a:stretch>
            <a:fillRect/>
          </a:stretch>
        </p:blipFill>
        <p:spPr>
          <a:xfrm>
            <a:off x="11403494" y="2333917"/>
            <a:ext cx="421760" cy="2193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51306-6AD6-1589-D6FA-0A86992FE1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3214" b="-317"/>
          <a:stretch>
            <a:fillRect/>
          </a:stretch>
        </p:blipFill>
        <p:spPr>
          <a:xfrm flipH="1">
            <a:off x="11400350" y="4515997"/>
            <a:ext cx="432022" cy="1836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F3C65-068B-3CB2-8E4B-13F2A3A814F0}"/>
              </a:ext>
            </a:extLst>
          </p:cNvPr>
          <p:cNvSpPr txBox="1"/>
          <p:nvPr/>
        </p:nvSpPr>
        <p:spPr>
          <a:xfrm>
            <a:off x="4958148" y="301356"/>
            <a:ext cx="6446920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Paint mixed with solvents or materials that alter its properties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Paint that is not hazardous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Paint or related materials not regulated as waste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Examples of specific types:</a:t>
            </a:r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150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Aerosols, auto/marine/OEM paints, art/craft paints</a:t>
            </a:r>
          </a:p>
          <a:p>
            <a:pPr marL="800100" lvl="1" indent="-342900">
              <a:buFont typeface="Arial"/>
              <a:buChar char="•"/>
            </a:pPr>
            <a:endParaRPr lang="en-US" sz="150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Adhesives, caulks, epoxies, paint additives, tints, resins</a:t>
            </a:r>
          </a:p>
          <a:p>
            <a:pPr lvl="1"/>
            <a:endParaRPr lang="en-US" sz="150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Wood preservatives with pesticides</a:t>
            </a:r>
          </a:p>
          <a:p>
            <a:pPr lvl="1"/>
            <a:endParaRPr lang="en-US" sz="150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Roof patch, asphalt/tar products, 2-component coatings</a:t>
            </a:r>
          </a:p>
          <a:p>
            <a:pPr lvl="1"/>
            <a:endParaRPr lang="en-US" sz="1500">
              <a:latin typeface="Calibri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Deck cleaners, traffic/road marking paints, industrial maintenance coatings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71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3A790-85B3-0725-BE57-427B7B4FA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429C60D6-1FB2-EE8A-5AB3-7D4F51CAC2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56F28-4963-8A34-BCA8-56EBF267E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069" y="827187"/>
            <a:ext cx="7102364" cy="962701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waste: why is it a concern?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BC62C0-3593-D8A9-1684-1AB32DE598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74336" y="2203704"/>
            <a:ext cx="6668498" cy="3398661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Volatile Organic Compounds (VOCs):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contribute to air pollution and health risks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Heavy Metals: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Older paints may contain lead, cadmium, or mercury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Flammability: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Oil-based paints and solvents can pose a fire hazard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Handling &amp; Disposal: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Improper disposal can impact landfills and increase costs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8650B-2E65-7664-F44E-D9D67EF5B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3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7D08F-9EC3-72E4-065B-D2B37F52B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911E-DA2E-E111-6C70-BD1BD3FF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91" y="984842"/>
            <a:ext cx="6412624" cy="962701"/>
          </a:xfrm>
        </p:spPr>
        <p:txBody>
          <a:bodyPr lIns="91440" tIns="45720" rIns="91440" bIns="45720" anchor="ctr"/>
          <a:lstStyle/>
          <a:p>
            <a:r>
              <a:rPr lang="en-US" sz="2800" err="1">
                <a:latin typeface="Calibri"/>
                <a:ea typeface="Calibri"/>
                <a:cs typeface="Calibri"/>
              </a:rPr>
              <a:t>Paintcare</a:t>
            </a:r>
            <a:r>
              <a:rPr lang="en-US" sz="2800">
                <a:latin typeface="Calibri"/>
                <a:ea typeface="Calibri"/>
                <a:cs typeface="Calibri"/>
              </a:rPr>
              <a:t> program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0582ED2D-3C4A-2B71-1DE1-4434A69257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91E7BA-C940-F90A-C40F-608475890C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5321" y="2655988"/>
            <a:ext cx="5596759" cy="2396359"/>
          </a:xfrm>
        </p:spPr>
        <p:txBody>
          <a:bodyPr lIns="91440" tIns="45720" rIns="91440" bIns="45720" anchor="t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err="1">
                <a:latin typeface="Calibri"/>
                <a:ea typeface="Calibri"/>
                <a:cs typeface="Calibri"/>
              </a:rPr>
              <a:t>PaintCare</a:t>
            </a:r>
            <a:r>
              <a:rPr lang="en-US" sz="2000">
                <a:latin typeface="Calibri"/>
                <a:ea typeface="Calibri"/>
                <a:cs typeface="Calibri"/>
              </a:rPr>
              <a:t> – Illinois trade association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>
                <a:latin typeface="Calibri"/>
                <a:ea typeface="Calibri"/>
                <a:cs typeface="Calibri"/>
              </a:rPr>
              <a:t>Contact: Jacob Saffert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	</a:t>
            </a:r>
            <a:r>
              <a:rPr lang="en-US" sz="2000" b="1" u="sng">
                <a:latin typeface="Calibri"/>
                <a:ea typeface="Calibri"/>
                <a:cs typeface="Calibri"/>
              </a:rPr>
              <a:t>(612)772-4902 / jsaffert@paint.org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/>
                <a:ea typeface="Calibri"/>
                <a:cs typeface="Calibri"/>
              </a:rPr>
              <a:t>Submitted on March 21, 2023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/>
                <a:ea typeface="Calibri"/>
                <a:cs typeface="Calibri"/>
              </a:rPr>
              <a:t>Voluntary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/>
                <a:ea typeface="Calibri"/>
                <a:cs typeface="Calibri"/>
              </a:rPr>
              <a:t>Conditionally approved on June 20, 2025, for program start date:  December 1, 2025</a:t>
            </a:r>
          </a:p>
          <a:p>
            <a:pPr marL="342900" indent="-342900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8ADE-9007-1A43-4A8C-CFCE67BBB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54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EBB3-7BF6-9C0F-40F9-64D953AB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ABDC-E5F5-8601-35DA-8E1F46FE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708" y="501650"/>
            <a:ext cx="6412624" cy="962701"/>
          </a:xfrm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sites </a:t>
            </a:r>
            <a:b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leftover paint</a:t>
            </a:r>
          </a:p>
        </p:txBody>
      </p:sp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9DCDC086-0F37-A4B0-5920-9C9FCD8EE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191E4C-EFE6-8746-FF75-16DD30B7AC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67652" y="1770181"/>
            <a:ext cx="6341680" cy="4280339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Household hazardous waste programs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 waste facilities: transfer stations, recycling centers, landfills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Retail stores (paint and hardware)</a:t>
            </a:r>
            <a:endParaRPr lang="en-US" sz="200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 reuse stores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pickup services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PaintCare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collection events</a:t>
            </a:r>
          </a:p>
          <a:p>
            <a:pPr marL="342900" indent="-342900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4C556-69C4-AF6B-A25A-7EAB535A7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395A-8D84-71A0-DECE-4060F899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203829-98AB-C3F9-8C48-6CE923AC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E158593E-4598-D4B3-A379-EAD362B8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other states do</a:t>
            </a:r>
            <a: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60DEA111-6174-953E-5262-2F3E306D62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PaintCare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programs active in 10 states + Washington, D.C.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2,400 drop-off sites nationwide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Nearly 78 million gallons collected cumulatively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12,266 large-volume pickups &amp; 381 drop-off events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programs launching in Illinois and Maryland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6C520B-75D6-7B33-F476-383060FCB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9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431BF-79F1-5D29-CAB9-6E3E6D2B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4B4A-8C21-B542-52B4-17018B7E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068" y="730121"/>
            <a:ext cx="7102364" cy="962701"/>
          </a:xfrm>
        </p:spPr>
        <p:txBody>
          <a:bodyPr lIns="91440" tIns="45720" rIns="91440" bIns="45720" anchor="ctr"/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Illinois volumes &amp; 4–Year Projections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D1D6EE1D-2D90-B3E2-8D43-6D71F1A1F2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830524-B122-B139-B2C2-2978477361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8319" y="2201761"/>
            <a:ext cx="6463862" cy="3926117"/>
          </a:xfrm>
        </p:spPr>
        <p:txBody>
          <a:bodyPr lIns="91440" tIns="45720" rIns="91440" bIns="45720" anchor="t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/>
                <a:ea typeface="Calibri"/>
                <a:cs typeface="Calibri"/>
              </a:rPr>
              <a:t>New Paint Sales: </a:t>
            </a:r>
            <a:r>
              <a:rPr lang="en-US" sz="2000" dirty="0">
                <a:latin typeface="Calibri"/>
                <a:ea typeface="Calibri"/>
                <a:cs typeface="Calibri"/>
              </a:rPr>
              <a:t>22M gallons/year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/>
                <a:ea typeface="Calibri"/>
                <a:cs typeface="Calibri"/>
              </a:rPr>
              <a:t>Projected Collection</a:t>
            </a:r>
            <a:r>
              <a:rPr lang="en-US" sz="2000" dirty="0">
                <a:latin typeface="Calibri"/>
                <a:ea typeface="Calibri"/>
                <a:cs typeface="Calibri"/>
              </a:rPr>
              <a:t>: 933,000–1.1M gallons/year </a:t>
            </a:r>
            <a:endParaRPr lang="en-US" sz="1500" dirty="0">
              <a:latin typeface="Calibri"/>
              <a:ea typeface="Calibri"/>
              <a:cs typeface="Calibri"/>
            </a:endParaRPr>
          </a:p>
          <a:p>
            <a:endParaRPr lang="en-US" sz="10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/>
                <a:ea typeface="Calibri"/>
                <a:cs typeface="Calibri"/>
              </a:rPr>
              <a:t>Recovery Percentage: </a:t>
            </a:r>
            <a:r>
              <a:rPr lang="en-US" sz="2000" dirty="0">
                <a:latin typeface="Calibri"/>
                <a:ea typeface="Calibri"/>
                <a:cs typeface="Calibri"/>
              </a:rPr>
              <a:t>80% latex / 20% oil based</a:t>
            </a:r>
          </a:p>
          <a:p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Recovery Rates: </a:t>
            </a:r>
            <a:r>
              <a:rPr lang="en-US" sz="2000" dirty="0">
                <a:latin typeface="Calibri"/>
                <a:ea typeface="Calibri"/>
                <a:cs typeface="Calibri"/>
              </a:rPr>
              <a:t>Nationwide: 3%–12%;  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/>
                <a:ea typeface="Calibri"/>
                <a:cs typeface="Calibri"/>
              </a:rPr>
              <a:t>Illinois projected: 4.5%–5.6% by Year 4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/>
                <a:ea typeface="Calibri"/>
                <a:cs typeface="Calibri"/>
              </a:rPr>
              <a:t>Trend: </a:t>
            </a:r>
            <a:r>
              <a:rPr lang="en-US" sz="2000" dirty="0">
                <a:latin typeface="Calibri"/>
                <a:ea typeface="Calibri"/>
                <a:cs typeface="Calibri"/>
              </a:rPr>
              <a:t>Recovery rates increase each year, then stabilize</a:t>
            </a:r>
          </a:p>
          <a:p>
            <a:pPr marL="342900" indent="-342900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D82E-9560-32E1-0164-DD5D76E49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6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A3032-D7CB-E0DE-C8AE-8791C113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7482-C319-CFAD-EED5-05672AC4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068" y="730121"/>
            <a:ext cx="7102364" cy="962701"/>
          </a:xfrm>
        </p:spPr>
        <p:txBody>
          <a:bodyPr lIns="91440" tIns="45720" rIns="91440" bIns="45720" anchor="ctr"/>
          <a:lstStyle/>
          <a:p>
            <a:r>
              <a:rPr lang="en-US" sz="2800">
                <a:latin typeface="Calibri"/>
                <a:ea typeface="Calibri"/>
                <a:cs typeface="Calibri"/>
              </a:rPr>
              <a:t>References</a:t>
            </a:r>
            <a:endParaRPr lang="en-US"/>
          </a:p>
        </p:txBody>
      </p:sp>
      <p:pic>
        <p:nvPicPr>
          <p:cNvPr id="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79FB1794-8109-CA73-5C03-0C98BBE788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544FFB-11B7-6CC9-20D9-326C445291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8319" y="2523230"/>
            <a:ext cx="6463862" cy="3926117"/>
          </a:xfrm>
        </p:spPr>
        <p:txBody>
          <a:bodyPr lIns="91440" tIns="45720" rIns="91440" bIns="45720" anchor="t"/>
          <a:lstStyle/>
          <a:p>
            <a:pPr algn="ctr">
              <a:buFont typeface="Arial" panose="02070309020205020404" pitchFamily="49" charset="0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Illinois Paint Stewardship Program Plan, </a:t>
            </a:r>
            <a:r>
              <a:rPr lang="en-US" sz="2000" err="1">
                <a:latin typeface="Calibri"/>
                <a:ea typeface="+mn-lt"/>
                <a:cs typeface="+mn-lt"/>
              </a:rPr>
              <a:t>PaintCare</a:t>
            </a:r>
            <a:r>
              <a:rPr lang="en-US" sz="2000">
                <a:latin typeface="Calibri"/>
                <a:ea typeface="+mn-lt"/>
                <a:cs typeface="+mn-lt"/>
              </a:rPr>
              <a:t> Illinois LLC,  March 21, 2025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algn="ctr">
              <a:buFont typeface="Arial" panose="02070309020205020404" pitchFamily="49" charset="0"/>
              <a:buChar char="•"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algn="ctr">
              <a:buFont typeface="Arial" panose="02070309020205020404" pitchFamily="49" charset="0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35 Ill. Adm. Code 733: Illinois Pollution Control Board’s Standards for Universal Waste Management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>
              <a:latin typeface="Calibri"/>
              <a:ea typeface="Calibri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0C18C-6E25-D9A8-DB84-C4627EBF7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42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8BEAD-DE5C-D154-3A78-427D70609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EB517-6AA3-4E5F-1568-551D9ED74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1BBC3137-011C-2F9F-32AA-2EEDEE98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Stakeholders and outreach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00AB924A-615E-D9B6-2804-1354B17D83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fees and cost concerns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Retailers, governments, and community groups engaged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tools: brochures, website, site locator, hotline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Ongoing evaluation of outreach effectiveness</a:t>
            </a: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A3F720-42B1-26F8-B3A1-B38146687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43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C68F-129D-484B-9A47-9876C7B6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8AD47-4A8C-C6E9-5172-948596B1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EE613AB-4691-93F6-E5FE-B495B3F0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 lIns="91440" tIns="45720" rIns="91440" bIns="45720" anchor="ctr"/>
          <a:lstStyle/>
          <a:p>
            <a:r>
              <a:rPr lang="en-US" sz="2800">
                <a:latin typeface="Calibri"/>
                <a:ea typeface="Calibri"/>
                <a:cs typeface="Calibri"/>
              </a:rPr>
              <a:t>Environmental benefits</a:t>
            </a:r>
            <a:endParaRPr lang="en-US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5B2573AA-442F-AD3E-DBC3-3536CEA78B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VOC emissions, safer handling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reduced contamination risks from improper disposal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landfill waste, safer reuse/recycling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economic impact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Reuse: latex reprocessing, oil-based bulking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recovery: fuel blending, landfill cover use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transportation operations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22A7B-C947-5106-ECAE-77F10CEDE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4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DABA2-DC67-06A1-9FA9-42AB9CB6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5700149F-E77B-634D-43E0-EC710F48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27" y="2060294"/>
            <a:ext cx="4359795" cy="214131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stewardship Act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 Bill 836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(P.A. 103-372)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B013C-28B5-899F-1856-D136AA3F3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dirty="0" smtClean="0"/>
              <a:pPr/>
              <a:t>2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41DD44-52C5-A095-D1D2-90E8404FC5B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9360" r="93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C9907-7625-EC23-1422-F24EB61F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14E2-5797-EBFA-20BE-B1940477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065" y="2372810"/>
            <a:ext cx="4352081" cy="2129742"/>
          </a:xfrm>
        </p:spPr>
        <p:txBody>
          <a:bodyPr/>
          <a:lstStyle/>
          <a:p>
            <a:r>
              <a:rPr 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It Official: </a:t>
            </a:r>
            <a:br>
              <a:rPr 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Rulemaking Process</a:t>
            </a:r>
          </a:p>
        </p:txBody>
      </p:sp>
      <p:pic>
        <p:nvPicPr>
          <p:cNvPr id="7" name="Picture Placeholder 4" descr="A close-up of a field">
            <a:extLst>
              <a:ext uri="{FF2B5EF4-FFF2-40B4-BE49-F238E27FC236}">
                <a16:creationId xmlns:a16="http://schemas.microsoft.com/office/drawing/2014/main" id="{81B42693-61B9-7FA8-8EF8-774BF69DD1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34" r="234"/>
          <a:stretch/>
        </p:blipFill>
        <p:spPr>
          <a:xfrm>
            <a:off x="6789480" y="0"/>
            <a:ext cx="5394960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0E854-95BF-8A3A-8E40-0BE8320BE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26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97CAF-878A-81C2-17F1-F790D21D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82C74-DF7D-71C3-0D3E-1966CD80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2E4D72F6-85A7-DE11-8B59-69D0F275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rulemaking process overview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E7BE9BDC-0280-0915-B67F-0A80AB5AA1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37213" y="592121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Illinois adopts, amends, or repeals environmental rules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Guided by state law and administrative procedures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apply statewide or to a specific 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E4E832-7EB4-9C4F-F655-38339D2D9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4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99DEA-771B-8967-BA46-7B10AD51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D6DCB-C824-2E63-B8D6-AC6AEFFC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F63CC7A5-BFD5-EC36-9CD7-EF019783F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can propose rules?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40434059-9540-E22C-3CA3-09C1B4F8E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Board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 response to state or federal requirements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IEPA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may be directed by legislation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Individuals, associations, citizen groups, units of local government, and businesses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2650D-5992-7783-32C0-0C05093EE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7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DABCD-A84A-421B-36EC-A0D23090E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C3CD3-F535-F92C-6B28-729FBA68A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B0E57E26-3B76-234D-F742-39CCFF66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process for a general rulemaking?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B341A552-ED13-69F3-9CBA-1A707E88A8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0775" y="682592"/>
            <a:ext cx="5136813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filed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accepts proposal and holds hearings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notice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public comment period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notice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legislative review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adoption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69954-593F-23CD-889E-79EF8812E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84B9-445E-AEE2-A73D-9EF52A9B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BB536-9A83-BD4D-F967-06F49A5B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B706413-CD5D-8255-E46E-D1254DBF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Hearings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036D40AE-91BD-9AF9-6FDB-36DE435F47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least two hearings for statewide rules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held in different parts of Illinois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Allows public and stakeholder input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4334F-30AF-6183-A4D4-561B3B0A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54FBE-862E-E735-C0AC-D2206BC3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0DC74-160A-16B2-2111-4D39A6AC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E129E46-E2CA-26CE-917D-CB659118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notice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2A96F9BC-251C-D1EC-4C17-CB98BFCCBE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may revise proposal before publishing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Published in the </a:t>
            </a:r>
            <a:r>
              <a:rPr lang="en-US" sz="20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Illinois Register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Opens a 45-day minimum public comment period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A9974-6049-650D-6C8C-BEB25B7DF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83124-CC4A-F9B4-4DF2-95DF83ED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C4151-F5FE-D9BC-9DFB-7792251A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EAFC355E-3860-1A2A-4617-832ACD14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notice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486142DA-98C9-F641-8128-D3BFAF358F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may make further revisions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 to the Joint Committee on Administrative Rules (JCAR)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major changes allowed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this stage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46D20-3103-C00E-8AD1-C1F445F31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87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BEB8-635E-9C59-3AB6-4E2BF7A03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A68DB88-51D3-031C-A423-6FDE589A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48838"/>
            <a:ext cx="12192000" cy="221201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AA38C8-79A0-4CAC-A3B9-F2433BF5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69"/>
            <a:ext cx="10515600" cy="1028488"/>
          </a:xfrm>
        </p:spPr>
        <p:txBody>
          <a:bodyPr/>
          <a:lstStyle/>
          <a:p>
            <a:r>
              <a:rPr lang="en-US" sz="3400" b="1" noProof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actions by </a:t>
            </a:r>
            <a:r>
              <a:rPr lang="en-US" sz="3400" b="1" noProof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jcar</a:t>
            </a:r>
            <a:endParaRPr lang="en-US" sz="3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AAC6F-76A3-9944-401D-DE09C2D37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3A1D8-B8DF-1C87-21E5-7B2D9CE8344E}"/>
              </a:ext>
            </a:extLst>
          </p:cNvPr>
          <p:cNvSpPr txBox="1"/>
          <p:nvPr/>
        </p:nvSpPr>
        <p:spPr>
          <a:xfrm>
            <a:off x="649409" y="2617857"/>
            <a:ext cx="308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Objection 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Rule moves forward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A7964-A6E0-8D98-E7C3-96C49E86F78E}"/>
              </a:ext>
            </a:extLst>
          </p:cNvPr>
          <p:cNvSpPr txBox="1"/>
          <p:nvPr/>
        </p:nvSpPr>
        <p:spPr>
          <a:xfrm>
            <a:off x="3161972" y="3325743"/>
            <a:ext cx="30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Recommendations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Board must respond within 90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D1196-0468-8B8A-53D2-52782259954C}"/>
              </a:ext>
            </a:extLst>
          </p:cNvPr>
          <p:cNvSpPr txBox="1"/>
          <p:nvPr/>
        </p:nvSpPr>
        <p:spPr>
          <a:xfrm>
            <a:off x="5853934" y="4180535"/>
            <a:ext cx="3219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Objections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Board can revise, withdraw, or adopt over objection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EA121-0AC4-3B28-93FE-138C49806061}"/>
              </a:ext>
            </a:extLst>
          </p:cNvPr>
          <p:cNvSpPr txBox="1"/>
          <p:nvPr/>
        </p:nvSpPr>
        <p:spPr>
          <a:xfrm>
            <a:off x="8688115" y="5303387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Filing prohibition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Board cannot file until modifications are made</a:t>
            </a:r>
          </a:p>
        </p:txBody>
      </p:sp>
    </p:spTree>
    <p:extLst>
      <p:ext uri="{BB962C8B-B14F-4D97-AF65-F5344CB8AC3E}">
        <p14:creationId xmlns:p14="http://schemas.microsoft.com/office/powerpoint/2010/main" val="138362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CA31-8DC2-B7B3-C36D-62C5B765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98EC4-90D3-517F-9D01-2EA8F8989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C58232EE-56C2-7A9D-879E-C73D93D2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adoption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B01E44DC-69B7-95E2-C4E1-F53DE58850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52306" y="865154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issues order and files with Secretary of State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Rule becomes effective once accepted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Published in the </a:t>
            </a:r>
            <a:r>
              <a:rPr lang="en-US" sz="20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Illinois Register</a:t>
            </a: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F4DCD-B4C9-991C-5BFD-960A3E9DD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1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1FA6-7ED3-D15A-4942-E064F1B6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D96A91-2B40-65DF-F7C6-6FBE8224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1248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2074B13D-10D7-402C-A557-08CA4634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rulemakings</a:t>
            </a:r>
            <a:b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shortened timelines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FAB1A4C5-3998-67AA-350C-6FDD0B1713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Identical-in-Substance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must match federal rules exactly 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Federally Required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required by federal law, state can adjust details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Clean Air Act Fast-Track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shortened timeline set by law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Statutory Deadlines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state law sets adoption date or number of days (e.g., Community Right-to-Know, Clean Construction/Demolition Debris)</a:t>
            </a:r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EB39E-4EDB-D5B9-5ED1-D8DB9717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978DE-827F-6280-ECB6-E126563D3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D320DCF4-B8C0-59DC-334C-6BEBCE2FF2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EFC4D492-B99F-9E5E-50D6-3E168DC9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MANUFACTURERS’ RESPONSBILITIES UNDER THE ACT</a:t>
            </a:r>
            <a:b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stewardship Act</a:t>
            </a:r>
            <a:br>
              <a:rPr lang="en-US" sz="1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 Bill 836</a:t>
            </a:r>
            <a:br>
              <a:rPr lang="en-US" sz="1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(P.A. 103-372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72A987B5-50BC-2205-F3D2-0443B48593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79338" y="804863"/>
            <a:ext cx="5716587" cy="5673758"/>
          </a:xfrm>
        </p:spPr>
        <p:txBody>
          <a:bodyPr anchor="ctr"/>
          <a:lstStyle/>
          <a:p>
            <a:pPr marL="0" lvl="0" indent="0">
              <a:buNone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Manufacturers are required to develop and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 post-consumer Paint Stewardship Programs, which </a:t>
            </a: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must:</a:t>
            </a:r>
          </a:p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Educate consumers reducing leftover paint</a:t>
            </a:r>
          </a:p>
          <a:p>
            <a:pPr marL="457200" marR="0" lvl="0" indent="-4572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opportunities for reuse of leftover paint</a:t>
            </a:r>
          </a:p>
          <a:p>
            <a:pPr marL="457200" marR="0" lvl="0" indent="-4572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safe collection, transport, and end-of-life management, including reuse, recycling, and proper disposal</a:t>
            </a:r>
          </a:p>
          <a:p>
            <a:pPr lvl="1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59358-F5A3-1D33-9B88-F4FF67F16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dirty="0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57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AB21749-21E0-B555-8423-AF94BE38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878" y="578335"/>
            <a:ext cx="4359795" cy="2141316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participation</a:t>
            </a:r>
          </a:p>
        </p:txBody>
      </p:sp>
      <p:pic>
        <p:nvPicPr>
          <p:cNvPr id="12" name="Picture Placeholder 20" descr="Close up of green grass">
            <a:extLst>
              <a:ext uri="{FF2B5EF4-FFF2-40B4-BE49-F238E27FC236}">
                <a16:creationId xmlns:a16="http://schemas.microsoft.com/office/drawing/2014/main" id="{C082290F-76CE-97A7-ECB5-83B0FEA27B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009"/>
            <a:ext cx="5521124" cy="687858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15DC2-8425-2530-3D59-ABE5D5C4A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DA71B-1A4D-1BB4-D605-5D9617767271}"/>
              </a:ext>
            </a:extLst>
          </p:cNvPr>
          <p:cNvSpPr txBox="1"/>
          <p:nvPr/>
        </p:nvSpPr>
        <p:spPr>
          <a:xfrm>
            <a:off x="7062953" y="3271246"/>
            <a:ext cx="35656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written comments or testimony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 at a hearing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 up for notices or the Board’s service list</a:t>
            </a:r>
          </a:p>
        </p:txBody>
      </p:sp>
    </p:spTree>
    <p:extLst>
      <p:ext uri="{BB962C8B-B14F-4D97-AF65-F5344CB8AC3E}">
        <p14:creationId xmlns:p14="http://schemas.microsoft.com/office/powerpoint/2010/main" val="2012878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5DD29-A33A-280E-84EC-95F5996FA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47A3C-BC2A-FFC0-27F2-B4491C11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36104AC1-618B-C20A-41DD-4A41AA49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Participation in fast-track rules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BC9A6EE5-DD74-F200-4197-4C2509B44F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Timelines are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hearing occurs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shortly after filing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(timeline varies by rule)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hearings may be requested, but are </a:t>
            </a: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in scope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2EF42-B3B5-381A-D0B8-07DF1EF6D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33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917B-0610-FC76-B7E9-A510DBC62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396BCC-2173-A4A7-068B-0350551D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1656054A-CD53-34B0-CA1B-7050D9EF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</a:t>
            </a:r>
            <a:r>
              <a:rPr lang="en-US" sz="2800" i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CF392946-B662-9515-487F-415FFE7412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1001" y="682592"/>
            <a:ext cx="5716587" cy="5673758"/>
          </a:xfrm>
        </p:spPr>
        <p:txBody>
          <a:bodyPr anchor="ctr"/>
          <a:lstStyle/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members cannot be contacted privately to influence decisions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off-the-record communication must be entered into the public record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Ensures transparency, fairness, and impartial rulemaking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7922B9-8AAC-9DA4-9759-55D32F05B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9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BCD3B-EAB4-87E8-85AB-C9DDB716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6" y="472300"/>
            <a:ext cx="5104829" cy="1834965"/>
          </a:xfrm>
        </p:spPr>
        <p:txBody>
          <a:bodyPr/>
          <a:lstStyle/>
          <a:p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335026-4908-B82C-0C3C-4E5E0498CB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8946" y="2633758"/>
            <a:ext cx="5104829" cy="3264196"/>
          </a:xfrm>
        </p:spPr>
        <p:txBody>
          <a:bodyPr/>
          <a:lstStyle/>
          <a:p>
            <a:pPr algn="l"/>
            <a:r>
              <a:rPr lang="en-US" sz="16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documents to the Clerk’s Office:</a:t>
            </a:r>
          </a:p>
          <a:p>
            <a:pPr algn="l"/>
            <a:endParaRPr lang="en-US" sz="1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filing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through COOL: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www.ipcb.state.il.us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Paper filing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l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Illinois Pollution Control Board</a:t>
            </a:r>
          </a:p>
          <a:p>
            <a:pPr algn="l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Clerk’s Office – Attn: Don</a:t>
            </a:r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Brown</a:t>
            </a:r>
          </a:p>
          <a:p>
            <a:pPr algn="l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E. Van Buren, Suite 630</a:t>
            </a:r>
          </a:p>
          <a:p>
            <a:pPr algn="l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Chicago, IL 60605</a:t>
            </a:r>
          </a:p>
          <a:p>
            <a:pPr algn="l"/>
            <a:endParaRPr lang="en-US"/>
          </a:p>
        </p:txBody>
      </p:sp>
      <p:pic>
        <p:nvPicPr>
          <p:cNvPr id="15" name="Picture Placeholder 14" descr="A close up of a leaf">
            <a:extLst>
              <a:ext uri="{FF2B5EF4-FFF2-40B4-BE49-F238E27FC236}">
                <a16:creationId xmlns:a16="http://schemas.microsoft.com/office/drawing/2014/main" id="{C59CFD32-0A41-78F6-63F2-D8BBA2F23D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55" r="55"/>
          <a:stretch/>
        </p:blipFill>
        <p:spPr>
          <a:xfrm>
            <a:off x="6771736" y="0"/>
            <a:ext cx="5420263" cy="6858000"/>
          </a:xfrm>
        </p:spPr>
      </p:pic>
    </p:spTree>
    <p:extLst>
      <p:ext uri="{BB962C8B-B14F-4D97-AF65-F5344CB8AC3E}">
        <p14:creationId xmlns:p14="http://schemas.microsoft.com/office/powerpoint/2010/main" val="3010151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0EAD4-1226-FF52-EB41-019F09134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AF0C66-AE17-7EBB-C0E0-0498138F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1" y="816873"/>
            <a:ext cx="4442603" cy="2124827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C6A3B-75C0-3679-8296-963F7A967E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0060" y="3429499"/>
            <a:ext cx="4442603" cy="18209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Board Member Michelle Gibson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Board Member Angela Tin</a:t>
            </a:r>
          </a:p>
          <a:p>
            <a:r>
              <a:rPr lang="en-US">
                <a:latin typeface="Calibri"/>
                <a:ea typeface="+mn-lt"/>
                <a:cs typeface="+mn-lt"/>
                <a:hlinkClick r:id="rId2"/>
              </a:rPr>
              <a:t>https://pcb.illinois.gov/</a:t>
            </a:r>
            <a:r>
              <a:rPr lang="en-US">
                <a:latin typeface="Calibri"/>
                <a:ea typeface="+mn-lt"/>
                <a:cs typeface="+mn-lt"/>
              </a:rPr>
              <a:t> </a:t>
            </a:r>
            <a:endParaRPr lang="en-US">
              <a:latin typeface="Calibri"/>
            </a:endParaRPr>
          </a:p>
          <a:p>
            <a:endParaRPr lang="en-US" sz="1000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  <a:hlinkClick r:id="rId3"/>
              </a:rPr>
              <a:t>R25-22 Docket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endParaRPr lang="en-US"/>
          </a:p>
          <a:p>
            <a:endParaRPr lang="en-US" sz="1000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Marie.Tipsord@illinois.gov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</a:p>
        </p:txBody>
      </p:sp>
      <p:pic>
        <p:nvPicPr>
          <p:cNvPr id="15" name="Picture Placeholder 14" descr="A close up of a leaf">
            <a:extLst>
              <a:ext uri="{FF2B5EF4-FFF2-40B4-BE49-F238E27FC236}">
                <a16:creationId xmlns:a16="http://schemas.microsoft.com/office/drawing/2014/main" id="{02D7AA9D-A614-E2D1-A482-468C19AF50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55" r="55"/>
          <a:stretch/>
        </p:blipFill>
        <p:spPr>
          <a:xfrm>
            <a:off x="6771736" y="0"/>
            <a:ext cx="5420263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B4999-DE46-3C99-45B7-1E8631A0F39B}"/>
              </a:ext>
            </a:extLst>
          </p:cNvPr>
          <p:cNvSpPr txBox="1"/>
          <p:nvPr/>
        </p:nvSpPr>
        <p:spPr>
          <a:xfrm>
            <a:off x="1983838" y="546882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169581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ED4C-883F-6BF5-423A-C93F77F89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3999D2E2-DD78-0515-2F1E-0D6A6609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45018627-9B95-008B-6FFF-4838C5F2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 Site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</a:t>
            </a:r>
            <a:b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stewardship Act</a:t>
            </a:r>
            <a:br>
              <a:rPr lang="en-US" sz="1800" i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 Bill 836</a:t>
            </a:r>
            <a:br>
              <a:rPr lang="en-US" sz="1800" i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(P.A. 103-372</a:t>
            </a: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ACD5B5F0-250C-9B12-5EB0-79A315C5FE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79338" y="804863"/>
            <a:ext cx="5716587" cy="5673758"/>
          </a:xfrm>
        </p:spPr>
        <p:txBody>
          <a:bodyPr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a sufficient number and geographic distribution of collection sites</a:t>
            </a:r>
          </a:p>
          <a:p>
            <a:pPr marL="0" indent="0"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access for at least 90% of Illinois residents within a 15-mile radius</a:t>
            </a:r>
          </a:p>
          <a:p>
            <a:pPr marL="0" indent="0">
              <a:buNone/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at least one collection site, service, or event per 50,000 residents</a:t>
            </a:r>
          </a:p>
          <a:p>
            <a:pPr lvl="1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E812F-C6CF-9106-C96A-DD353A224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dirty="0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6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EDD7-469F-29A5-B575-EC6F1F7AD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E3A0D2-810D-2959-4BAF-DB573B8F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313"/>
            <a:ext cx="12192000" cy="221201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0AF83D-CF28-9132-3C52-1C53B4C03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52" y="614723"/>
            <a:ext cx="10515600" cy="1229033"/>
          </a:xfrm>
        </p:spPr>
        <p:txBody>
          <a:bodyPr/>
          <a:lstStyle/>
          <a:p>
            <a:r>
              <a:rPr lang="en-US" sz="3400" b="1" noProof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Amendment </a:t>
            </a:r>
            <a:br>
              <a:rPr lang="en-US" sz="3400" b="1" noProof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b="1" noProof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WASTE </a:t>
            </a:r>
            <a:r>
              <a:rPr lang="en-US" sz="3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DESIGNATION</a:t>
            </a:r>
            <a:br>
              <a:rPr lang="en-US" sz="3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b="1" noProof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senate bill 839 (P.A. 103-887)</a:t>
            </a:r>
            <a:endParaRPr lang="en-US" sz="3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8DF3C-FC97-1F98-5775-E45AB8A7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BE3E8F-D576-1029-9812-A0F799B91F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596" y="2899954"/>
            <a:ext cx="4005021" cy="2650211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274428-EB42-4B0F-D3B7-BE0E93ED5DEB}"/>
              </a:ext>
            </a:extLst>
          </p:cNvPr>
          <p:cNvSpPr/>
          <p:nvPr/>
        </p:nvSpPr>
        <p:spPr>
          <a:xfrm>
            <a:off x="6096000" y="2911578"/>
            <a:ext cx="4005021" cy="2638587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38D52-C56A-E4EE-AE1E-9A4C8F9B479B}"/>
              </a:ext>
            </a:extLst>
          </p:cNvPr>
          <p:cNvGrpSpPr/>
          <p:nvPr/>
        </p:nvGrpSpPr>
        <p:grpSpPr>
          <a:xfrm>
            <a:off x="1310630" y="3321564"/>
            <a:ext cx="3757315" cy="2490301"/>
            <a:chOff x="372109" y="771479"/>
            <a:chExt cx="3340417" cy="21211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DC16E75-8530-304F-DF69-BB6199C7AAB6}"/>
                </a:ext>
              </a:extLst>
            </p:cNvPr>
            <p:cNvSpPr/>
            <p:nvPr/>
          </p:nvSpPr>
          <p:spPr>
            <a:xfrm>
              <a:off x="372109" y="771479"/>
              <a:ext cx="3340417" cy="212116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2581A3B8-A135-E85F-506A-FADA04689A1E}"/>
                </a:ext>
              </a:extLst>
            </p:cNvPr>
            <p:cNvSpPr txBox="1"/>
            <p:nvPr/>
          </p:nvSpPr>
          <p:spPr>
            <a:xfrm>
              <a:off x="374594" y="836095"/>
              <a:ext cx="3216163" cy="1996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baseline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Amends the </a:t>
              </a:r>
              <a:r>
                <a:rPr lang="en-US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Environmental Protection Act to d</a:t>
              </a:r>
              <a:r>
                <a:rPr lang="en-US" sz="2400" kern="1200" baseline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esignate paint and paint-related waste as universal waste.</a:t>
              </a:r>
              <a:endParaRPr lang="en-US" sz="24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BF2BCD-D5E7-8522-387C-9FF2BEF7EFDD}"/>
              </a:ext>
            </a:extLst>
          </p:cNvPr>
          <p:cNvGrpSpPr/>
          <p:nvPr/>
        </p:nvGrpSpPr>
        <p:grpSpPr>
          <a:xfrm>
            <a:off x="6501019" y="3321564"/>
            <a:ext cx="4112090" cy="2490301"/>
            <a:chOff x="4365540" y="771479"/>
            <a:chExt cx="3429719" cy="21211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C46354-B040-ACE2-4DD2-1231B3465945}"/>
                </a:ext>
              </a:extLst>
            </p:cNvPr>
            <p:cNvSpPr/>
            <p:nvPr/>
          </p:nvSpPr>
          <p:spPr>
            <a:xfrm>
              <a:off x="4454842" y="771479"/>
              <a:ext cx="3340417" cy="212116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4390A1C-AFE4-C168-B04C-7102076E8722}"/>
                </a:ext>
              </a:extLst>
            </p:cNvPr>
            <p:cNvSpPr txBox="1"/>
            <p:nvPr/>
          </p:nvSpPr>
          <p:spPr>
            <a:xfrm>
              <a:off x="4365540" y="789095"/>
              <a:ext cx="3216163" cy="1996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US" sz="2400" kern="1200" baseline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ables the program to collect, transport, and process oil-based architectural paint </a:t>
              </a:r>
              <a:endParaRPr lang="en-US" sz="2400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22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366F-A498-E17E-9F0C-79294519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C530BB5F-15EC-A205-8E10-CBE55C74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8E2CEFA7-ED4D-8ACF-6430-B67B45A76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 lIns="91440" tIns="45720" rIns="91440" bIns="45720" anchor="ctr"/>
          <a:lstStyle/>
          <a:p>
            <a:r>
              <a:rPr lang="en-US" sz="2800" noProof="0">
                <a:latin typeface="Calibri"/>
                <a:ea typeface="Calibri"/>
                <a:cs typeface="Calibri"/>
              </a:rPr>
              <a:t>How the </a:t>
            </a:r>
            <a:r>
              <a:rPr lang="en-US" sz="2800">
                <a:latin typeface="Calibri"/>
                <a:ea typeface="Calibri"/>
                <a:cs typeface="Calibri"/>
              </a:rPr>
              <a:t>statute</a:t>
            </a:r>
            <a:r>
              <a:rPr lang="en-US" sz="2800" noProof="0">
                <a:latin typeface="Calibri"/>
                <a:ea typeface="Calibri"/>
                <a:cs typeface="Calibri"/>
              </a:rPr>
              <a:t> translates to rules </a:t>
            </a:r>
            <a:b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noProof="0">
                <a:latin typeface="Calibri"/>
                <a:ea typeface="Calibri"/>
                <a:cs typeface="Calibri"/>
              </a:rPr>
              <a:t>(R25-22)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452D4DD7-DDC3-A4D6-3586-AAA7548702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1008" y="528670"/>
            <a:ext cx="6122792" cy="5673758"/>
          </a:xfrm>
        </p:spPr>
        <p:txBody>
          <a:bodyPr anchor="ctr"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P.A. 103-887 → Directs IEPA to propose rules for managing post-consumer paint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IPCB (R25-22) → Adopts rules to implement universal waste standards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Rule covers: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waste standards (storage, labeling, transport)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collection sites comply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Alignment with manufacturer stewardship plans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FBB27-B65D-3D47-F5E1-C7AE1DE37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7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B38A9-5E78-1D6A-1AA8-0457E4E7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1AD6C412-3DFA-56B3-F6A4-A373E49A2D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2D286E05-A428-F42E-849F-4F1D3504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Issues raised on Universal waste requirements during R25-22 rulemaking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A8FEFE56-99A9-007D-1844-505B7006F0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3500" y="445248"/>
            <a:ext cx="6122792" cy="5841038"/>
          </a:xfrm>
        </p:spPr>
        <p:txBody>
          <a:bodyPr lIns="91440" tIns="45720" rIns="91440" bIns="45720" anchor="ctr"/>
          <a:lstStyle/>
          <a:p>
            <a:pPr lvl="1" indent="-283210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Setback requirements</a:t>
            </a:r>
            <a:endParaRPr lang="en-US" sz="2000" b="1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733.113(f)(4)(A) requires 50-foot setback from property line</a:t>
            </a:r>
          </a:p>
          <a:p>
            <a:pPr lvl="2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alibri"/>
                <a:ea typeface="Calibri"/>
                <a:cs typeface="Calibri"/>
              </a:rPr>
              <a:t>Request for small quantity handlers that are drop off/collection sites to be exempt</a:t>
            </a:r>
          </a:p>
          <a:p>
            <a:pPr marL="813435" lvl="2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Notification requirements</a:t>
            </a:r>
            <a:endParaRPr lang="en-US" sz="2000" b="1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733.118(g) and 733.161(c) requires facilities  receiving non-universal hazardous waste to notify IEPA</a:t>
            </a:r>
          </a:p>
          <a:p>
            <a:pPr lvl="3" indent="-283210" defTabSz="457200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 for small quantity handlers and destination facilities to be exempt</a:t>
            </a:r>
            <a:endParaRPr lang="en-US" sz="1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7675" lvl="1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indent="-283210" defTabSz="4572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 decision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Exemption for small quantity </a:t>
            </a:r>
            <a:b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exemption provided for large or destination facilities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3C9E7E-0E9D-C5B9-26F9-EE293771B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7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DCF33-A565-B40C-9B08-187F23D4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07A9EB26-E718-1B19-D537-13FC16C0F6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00D02C84-4108-7836-8AB7-9E7D37BA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/>
          <a:lstStyle/>
          <a:p>
            <a: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RCRA designation &amp;</a:t>
            </a:r>
            <a:b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 waste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A331F911-2EDD-1AED-DC2B-F48F1F5B66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79338" y="804863"/>
            <a:ext cx="5716587" cy="5673758"/>
          </a:xfrm>
        </p:spPr>
        <p:txBody>
          <a:bodyPr anchor="ctr"/>
          <a:lstStyle/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RCRA Classification: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 may be  special, universal, or hazardous waste</a:t>
            </a: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RCRA Permit Rule / Exemptions: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 handlers and collection sites may follow streamlined universal waste rules instead of full hazardous waste requirements</a:t>
            </a: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Waste: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Batteries, lamps, pesticides, aerosol cans, mercury-containing equipment, paint</a:t>
            </a: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endParaRPr lang="en-US" sz="1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Purpose: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Ensures safe management while reducing regulatory burden for lower-risk handlers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F53E45-E8E2-6BB7-0366-08BC5BFD4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7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CA675-B788-19F8-D85A-5260B897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green rolling hills with a sunset">
            <a:extLst>
              <a:ext uri="{FF2B5EF4-FFF2-40B4-BE49-F238E27FC236}">
                <a16:creationId xmlns:a16="http://schemas.microsoft.com/office/drawing/2014/main" id="{4EDEAB72-F64D-E954-B226-0B262880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FEDC2180-CF6D-7899-1DA4-98B7FA06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noFill/>
          </a:ln>
        </p:spPr>
        <p:txBody>
          <a:bodyPr lIns="91440" tIns="45720" rIns="91440" bIns="45720" anchor="ctr"/>
          <a:lstStyle/>
          <a:p>
            <a:r>
              <a:rPr lang="en-US" sz="2800">
                <a:latin typeface="Calibri"/>
                <a:ea typeface="+mj-lt"/>
                <a:cs typeface="+mj-lt"/>
              </a:rPr>
              <a:t>Paint Stewardship Program </a:t>
            </a:r>
            <a:br>
              <a:rPr lang="en-US" sz="2800">
                <a:latin typeface="Calibri"/>
                <a:ea typeface="+mj-lt"/>
                <a:cs typeface="+mj-lt"/>
              </a:rPr>
            </a:br>
            <a:br>
              <a:rPr lang="en-US" sz="2800">
                <a:latin typeface="Calibri"/>
                <a:ea typeface="+mj-lt"/>
                <a:cs typeface="+mj-lt"/>
              </a:rPr>
            </a:br>
            <a:r>
              <a:rPr lang="en-US" sz="2800">
                <a:latin typeface="Calibri"/>
                <a:ea typeface="+mj-lt"/>
                <a:cs typeface="+mj-lt"/>
              </a:rPr>
              <a:t>R25-22 Universal Waste Rule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B22AB8CB-3E6F-AD69-B570-19DABFE18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7076" y="808162"/>
            <a:ext cx="5716587" cy="5271192"/>
          </a:xfrm>
        </p:spPr>
        <p:txBody>
          <a:bodyPr lIns="91440" tIns="45720" rIns="91440" bIns="45720" anchor="ctr"/>
          <a:lstStyle/>
          <a:p>
            <a:pPr marL="283210" indent="-283210" defTabSz="457200">
              <a:buNone/>
            </a:pPr>
            <a:endParaRPr lang="en-US" sz="2000" b="1">
              <a:latin typeface="Calibri"/>
              <a:ea typeface="Calibri"/>
              <a:cs typeface="Calibri"/>
            </a:endParaRPr>
          </a:p>
          <a:p>
            <a:pPr marL="283210" indent="-283210" defTabSz="457200"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Paint Stewardship Program (PSP)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Manufacturer-funded system for collecting &amp; recycling leftover architectural paint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Provides drop-off options for households &amp; businesses</a:t>
            </a:r>
          </a:p>
          <a:p>
            <a:pPr marL="0" indent="0" defTabSz="457200">
              <a:buNone/>
            </a:pPr>
            <a:endParaRPr lang="en-US" sz="1000">
              <a:latin typeface="Calibri"/>
              <a:ea typeface="+mn-lt"/>
              <a:cs typeface="+mn-lt"/>
            </a:endParaRPr>
          </a:p>
          <a:p>
            <a:pPr marL="0" indent="0" defTabSz="457200"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R25-22 Universal Waste Rule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Illinois regulation for safe management of paint and paint-related waste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Applies to anyone handling paint and paint-related waste, including architectural paint, even if it’s not collected through PSP.</a:t>
            </a:r>
            <a:endParaRPr lang="en-US">
              <a:latin typeface="Calibri"/>
            </a:endParaRPr>
          </a:p>
          <a:p>
            <a:pPr marL="0" indent="0" defTabSz="457200">
              <a:buNone/>
            </a:pPr>
            <a:endParaRPr lang="en-US" sz="1000" b="1">
              <a:latin typeface="Calibri"/>
              <a:ea typeface="Calibri"/>
              <a:cs typeface="Calibri"/>
            </a:endParaRPr>
          </a:p>
          <a:p>
            <a:pPr marL="0" indent="0" defTabSz="457200"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Key Point: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PSP = </a:t>
            </a:r>
            <a:r>
              <a:rPr lang="en-US" sz="2000" i="1">
                <a:latin typeface="Calibri"/>
                <a:ea typeface="+mn-lt"/>
                <a:cs typeface="+mn-lt"/>
              </a:rPr>
              <a:t>collection system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Font typeface="Arial"/>
              <a:buChar char="•"/>
            </a:pPr>
            <a:r>
              <a:rPr lang="en-US" sz="2000">
                <a:latin typeface="Calibri"/>
                <a:ea typeface="+mn-lt"/>
                <a:cs typeface="+mn-lt"/>
              </a:rPr>
              <a:t>R25-22 = </a:t>
            </a:r>
            <a:r>
              <a:rPr lang="en-US" sz="2000" i="1">
                <a:latin typeface="Calibri"/>
                <a:ea typeface="+mn-lt"/>
                <a:cs typeface="+mn-lt"/>
              </a:rPr>
              <a:t>how waste is handled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283210" indent="-283210" defTabSz="457200">
              <a:buNone/>
            </a:pPr>
            <a:endParaRPr lang="en-US" sz="2000" b="1">
              <a:latin typeface="Calibri"/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3AA2B-CF56-0424-F4CD-B5046F262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dirty="0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5679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175_Win32_SL_V6" id="{2596AF0E-92BF-4F5A-A2A1-B1C9D33CD0CE}" vid="{0709752F-9199-467A-B305-5274ECB683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AD180A-D253-4F84-BD24-8EE736E6553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19A644-6410-4EC7-894C-877E70305DFF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</TotalTime>
  <Words>1570</Words>
  <Application>Microsoft Office PowerPoint</Application>
  <PresentationFormat>Widescreen</PresentationFormat>
  <Paragraphs>323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 New</vt:lpstr>
      <vt:lpstr>Tenorite </vt:lpstr>
      <vt:lpstr>Tenorite Bold</vt:lpstr>
      <vt:lpstr>Custom</vt:lpstr>
      <vt:lpstr>Brush up on paint waste   understanding the new universal paint waste rule r25-22  Illinois Pollution Control Board Members  Michelle Gibson and Angela tin</vt:lpstr>
      <vt:lpstr>Paint stewardship Act Senate Bill 836 (P.A. 103-372)</vt:lpstr>
      <vt:lpstr>Paint MANUFACTURERS’ RESPONSBILITIES UNDER THE ACT   Paint stewardship Act Senate Bill 836 (P.A. 103-372)</vt:lpstr>
      <vt:lpstr>Collection Site Goals   Paint stewardship Act Senate Bill 836 (P.A. 103-372)</vt:lpstr>
      <vt:lpstr>The Amendment  UNIVERSAL WASTE DESIGNATION senate bill 839 (P.A. 103-887)</vt:lpstr>
      <vt:lpstr>How the statute translates to rules  (R25-22)</vt:lpstr>
      <vt:lpstr>Issues raised on Universal waste requirements during R25-22 rulemaking</vt:lpstr>
      <vt:lpstr>RCRA designation &amp; universal  waste</vt:lpstr>
      <vt:lpstr>Paint Stewardship Program   R25-22 Universal Waste Rule</vt:lpstr>
      <vt:lpstr>What is covered under r25-22?</vt:lpstr>
      <vt:lpstr>What is Not covered?</vt:lpstr>
      <vt:lpstr>Paint waste: why is it a concern?</vt:lpstr>
      <vt:lpstr>Paintcare program</vt:lpstr>
      <vt:lpstr>collection sites  for leftover paint</vt:lpstr>
      <vt:lpstr>What do other states do?</vt:lpstr>
      <vt:lpstr>Illinois volumes &amp; 4–Year Projections</vt:lpstr>
      <vt:lpstr>References</vt:lpstr>
      <vt:lpstr>Stakeholders and outreach</vt:lpstr>
      <vt:lpstr>Environmental benefits</vt:lpstr>
      <vt:lpstr>Making It Official:  The Rulemaking Process</vt:lpstr>
      <vt:lpstr>rulemaking process overview</vt:lpstr>
      <vt:lpstr>Who can propose rules?</vt:lpstr>
      <vt:lpstr>What is the process for a general rulemaking?</vt:lpstr>
      <vt:lpstr>Hearings</vt:lpstr>
      <vt:lpstr>First notice</vt:lpstr>
      <vt:lpstr>second notice</vt:lpstr>
      <vt:lpstr>Possible actions by jcar</vt:lpstr>
      <vt:lpstr>Final adoption</vt:lpstr>
      <vt:lpstr>Special rulemakings  with shortened timelines</vt:lpstr>
      <vt:lpstr>Public participation</vt:lpstr>
      <vt:lpstr>Participation in fast-track rules</vt:lpstr>
      <vt:lpstr>Ex parte communications</vt:lpstr>
      <vt:lpstr>Board information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VanWie, Jennifer</dc:creator>
  <cp:lastModifiedBy>Moisan, Nerissa</cp:lastModifiedBy>
  <cp:revision>35</cp:revision>
  <dcterms:created xsi:type="dcterms:W3CDTF">2025-08-01T14:25:48Z</dcterms:created>
  <dcterms:modified xsi:type="dcterms:W3CDTF">2025-10-02T18:39:49Z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